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64" r:id="rId4"/>
    <p:sldId id="257" r:id="rId5"/>
    <p:sldId id="259" r:id="rId6"/>
    <p:sldId id="260" r:id="rId7"/>
    <p:sldId id="263" r:id="rId8"/>
    <p:sldId id="265" r:id="rId9"/>
    <p:sldId id="266" r:id="rId10"/>
    <p:sldId id="267" r:id="rId11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2582FC-5320-48A1-82A8-48625AC0F32E}" type="datetimeFigureOut">
              <a:rPr lang="it-IT" smtClean="0"/>
              <a:pPr/>
              <a:t>13/03/2019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AB911-7E40-4B62-A573-E1BAFC8C3D8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it.wikipedia.org/wiki/Antica_Grecia" TargetMode="External"/><Relationship Id="rId13" Type="http://schemas.openxmlformats.org/officeDocument/2006/relationships/hyperlink" Target="https://it.wikipedia.org/wiki/Ellisse" TargetMode="External"/><Relationship Id="rId3" Type="http://schemas.openxmlformats.org/officeDocument/2006/relationships/hyperlink" Target="https://it.wikipedia.org/wiki/262_a.C." TargetMode="External"/><Relationship Id="rId7" Type="http://schemas.openxmlformats.org/officeDocument/2006/relationships/hyperlink" Target="https://it.wikipedia.org/wiki/Astronomo" TargetMode="External"/><Relationship Id="rId12" Type="http://schemas.openxmlformats.org/officeDocument/2006/relationships/hyperlink" Target="https://it.wikipedia.org/wiki/II_secolo_a.C." TargetMode="External"/><Relationship Id="rId2" Type="http://schemas.openxmlformats.org/officeDocument/2006/relationships/hyperlink" Target="https://it.wikipedia.org/wiki/Perga" TargetMode="External"/><Relationship Id="rId16" Type="http://schemas.openxmlformats.org/officeDocument/2006/relationships/image" Target="../media/image7.jpeg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it.wikipedia.org/wiki/Matematico" TargetMode="External"/><Relationship Id="rId11" Type="http://schemas.openxmlformats.org/officeDocument/2006/relationships/hyperlink" Target="https://it.wikipedia.org/wiki/III_secolo_a.C." TargetMode="External"/><Relationship Id="rId5" Type="http://schemas.openxmlformats.org/officeDocument/2006/relationships/hyperlink" Target="https://it.wikipedia.org/wiki/190_a.C." TargetMode="External"/><Relationship Id="rId15" Type="http://schemas.openxmlformats.org/officeDocument/2006/relationships/hyperlink" Target="https://it.wikipedia.org/wiki/Iperbole_(geometria)" TargetMode="External"/><Relationship Id="rId10" Type="http://schemas.openxmlformats.org/officeDocument/2006/relationships/hyperlink" Target="https://it.wikipedia.org/wiki/Epicicli_e_deferenti" TargetMode="External"/><Relationship Id="rId4" Type="http://schemas.openxmlformats.org/officeDocument/2006/relationships/hyperlink" Target="https://it.wikipedia.org/wiki/Alessandria_d'Egitto" TargetMode="External"/><Relationship Id="rId9" Type="http://schemas.openxmlformats.org/officeDocument/2006/relationships/hyperlink" Target="https://it.wikipedia.org/wiki/Sezione_conica" TargetMode="External"/><Relationship Id="rId14" Type="http://schemas.openxmlformats.org/officeDocument/2006/relationships/hyperlink" Target="https://it.wikipedia.org/wiki/Parabola_(geometria)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714620"/>
            <a:ext cx="7772400" cy="88583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Progetto “ </a:t>
            </a:r>
            <a:r>
              <a:rPr lang="it-IT" dirty="0" err="1" smtClean="0"/>
              <a:t>Lude</a:t>
            </a:r>
            <a:r>
              <a:rPr lang="it-IT" dirty="0" smtClean="0"/>
              <a:t> et </a:t>
            </a:r>
            <a:r>
              <a:rPr lang="it-IT" dirty="0" err="1" smtClean="0"/>
              <a:t>Labora</a:t>
            </a:r>
            <a:r>
              <a:rPr lang="it-IT" dirty="0" smtClean="0"/>
              <a:t> “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4714884"/>
            <a:ext cx="6400800" cy="1357322"/>
          </a:xfrm>
        </p:spPr>
        <p:txBody>
          <a:bodyPr/>
          <a:lstStyle/>
          <a:p>
            <a:r>
              <a:rPr lang="it-IT" dirty="0" smtClean="0"/>
              <a:t>Modulo G.A.M.E.S.</a:t>
            </a:r>
          </a:p>
          <a:p>
            <a:r>
              <a:rPr lang="it-IT" dirty="0" smtClean="0"/>
              <a:t>Anno scolastico 2018 - 2109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1840" y="288148"/>
            <a:ext cx="2808312" cy="2106234"/>
          </a:xfrm>
          <a:prstGeom prst="rect">
            <a:avLst/>
          </a:prstGeom>
        </p:spPr>
      </p:pic>
      <p:pic>
        <p:nvPicPr>
          <p:cNvPr id="5" name="Immagine 4" descr="K:\banner_pon.jpg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100" y="3429000"/>
            <a:ext cx="7429552" cy="121444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083451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Un modello matematico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 smtClean="0"/>
              <a:t>Le coniche</a:t>
            </a:r>
            <a:endParaRPr lang="it-IT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Costruiamo il </a:t>
            </a:r>
            <a:r>
              <a:rPr lang="it-IT" dirty="0" err="1" smtClean="0"/>
              <a:t>modello…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it-IT" dirty="0" smtClean="0"/>
              <a:t>    Utilizzando materiale di riciclo abbiamo costruito il modello matematico per visualizzare,  con un puntatore laser,  le coniche  e abbiamo scoperto le proprietà caratteristiche </a:t>
            </a:r>
            <a:r>
              <a:rPr lang="it-IT" dirty="0" err="1" smtClean="0"/>
              <a:t>….abbiamo</a:t>
            </a:r>
            <a:r>
              <a:rPr lang="it-IT" dirty="0" smtClean="0"/>
              <a:t> acquisito e interpretato l’informazione ( sviluppo della competenza in chiave di cittadinanza)</a:t>
            </a:r>
            <a:endParaRPr lang="it-IT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D:\da stampare foto\DSCN435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5852" y="857232"/>
            <a:ext cx="6572296" cy="492922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….al</a:t>
            </a:r>
            <a:r>
              <a:rPr lang="it-IT" dirty="0" smtClean="0"/>
              <a:t> </a:t>
            </a:r>
            <a:r>
              <a:rPr lang="it-IT" dirty="0" err="1" smtClean="0"/>
              <a:t>lavoro…per</a:t>
            </a:r>
            <a:r>
              <a:rPr lang="it-IT" dirty="0" smtClean="0"/>
              <a:t> progettare</a:t>
            </a:r>
            <a:endParaRPr lang="it-IT" dirty="0"/>
          </a:p>
        </p:txBody>
      </p:sp>
      <p:pic>
        <p:nvPicPr>
          <p:cNvPr id="3" name="Picture 3" descr="D:\da stampare foto\DSCN43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785926"/>
            <a:ext cx="7643866" cy="460775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…..per collaborare e partecipare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4" name="Picture 2" descr="D:\da stampare foto\DSCN43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1571612"/>
            <a:ext cx="7715304" cy="40005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:\da stampare foto\DSCN435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7434" y="571480"/>
            <a:ext cx="7946531" cy="588846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Ci siamo poi avventurati nella ricerca </a:t>
            </a:r>
            <a:r>
              <a:rPr lang="it-IT" dirty="0" err="1" smtClean="0"/>
              <a:t>storica…</a:t>
            </a:r>
            <a:r>
              <a:rPr lang="it-IT" dirty="0" smtClean="0"/>
              <a:t>.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it-IT" dirty="0" smtClean="0"/>
              <a:t>Apollonio </a:t>
            </a:r>
            <a:r>
              <a:rPr lang="it-IT" dirty="0" err="1" smtClean="0"/>
              <a:t>Apollonio</a:t>
            </a:r>
            <a:r>
              <a:rPr lang="it-IT" dirty="0" smtClean="0"/>
              <a:t> di </a:t>
            </a:r>
            <a:r>
              <a:rPr lang="it-IT" dirty="0" err="1" smtClean="0"/>
              <a:t>Perga</a:t>
            </a:r>
            <a:r>
              <a:rPr lang="it-IT" dirty="0" smtClean="0"/>
              <a:t> (</a:t>
            </a:r>
            <a:r>
              <a:rPr lang="it-IT" dirty="0" err="1" smtClean="0">
                <a:hlinkClick r:id="rId2" tooltip="Perga"/>
              </a:rPr>
              <a:t>Perga</a:t>
            </a:r>
            <a:r>
              <a:rPr lang="it-IT" dirty="0" smtClean="0"/>
              <a:t>, </a:t>
            </a:r>
            <a:r>
              <a:rPr lang="it-IT" dirty="0" smtClean="0">
                <a:hlinkClick r:id="rId3" tooltip="262 a.C."/>
              </a:rPr>
              <a:t>262 a.C.</a:t>
            </a:r>
            <a:r>
              <a:rPr lang="it-IT" dirty="0" smtClean="0"/>
              <a:t> – </a:t>
            </a:r>
            <a:r>
              <a:rPr lang="it-IT" dirty="0" smtClean="0">
                <a:hlinkClick r:id="rId4" tooltip="Alessandria d'Egitto"/>
              </a:rPr>
              <a:t>Alessandria d'Egitto</a:t>
            </a:r>
            <a:r>
              <a:rPr lang="it-IT" dirty="0" smtClean="0"/>
              <a:t>, </a:t>
            </a:r>
            <a:r>
              <a:rPr lang="it-IT" dirty="0" smtClean="0">
                <a:hlinkClick r:id="rId5" tooltip="190 a.C."/>
              </a:rPr>
              <a:t>190 a.C.</a:t>
            </a:r>
            <a:r>
              <a:rPr lang="it-IT" dirty="0" smtClean="0"/>
              <a:t>) 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1571612"/>
            <a:ext cx="4041775" cy="478634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endParaRPr lang="it-IT" sz="2800" dirty="0" smtClean="0">
              <a:hlinkClick r:id="rId6" tooltip="Matematico"/>
            </a:endParaRPr>
          </a:p>
          <a:p>
            <a:pPr>
              <a:buNone/>
            </a:pPr>
            <a:r>
              <a:rPr lang="it-IT" sz="2800" dirty="0" smtClean="0">
                <a:hlinkClick r:id="rId6" tooltip="Matematico"/>
              </a:rPr>
              <a:t>Matematico</a:t>
            </a:r>
            <a:r>
              <a:rPr lang="it-IT" sz="2800" dirty="0" smtClean="0"/>
              <a:t> e </a:t>
            </a:r>
            <a:r>
              <a:rPr lang="it-IT" sz="2800" dirty="0" smtClean="0">
                <a:hlinkClick r:id="rId7" tooltip="Astronomo"/>
              </a:rPr>
              <a:t>astronomo</a:t>
            </a:r>
            <a:r>
              <a:rPr lang="it-IT" sz="2800" dirty="0" smtClean="0"/>
              <a:t> </a:t>
            </a:r>
            <a:r>
              <a:rPr lang="it-IT" sz="2800" dirty="0" smtClean="0">
                <a:hlinkClick r:id="rId8" tooltip="Antica Grecia"/>
              </a:rPr>
              <a:t>greco antico</a:t>
            </a:r>
            <a:r>
              <a:rPr lang="it-IT" sz="2800" dirty="0" smtClean="0"/>
              <a:t>, famoso per le sue opere sulle </a:t>
            </a:r>
            <a:r>
              <a:rPr lang="it-IT" sz="2800" dirty="0" smtClean="0">
                <a:hlinkClick r:id="rId9" tooltip="Sezione conica"/>
              </a:rPr>
              <a:t>sezioni coniche</a:t>
            </a:r>
            <a:r>
              <a:rPr lang="it-IT" sz="2800" dirty="0" smtClean="0"/>
              <a:t> e l'introduzione, in astronomia, degli </a:t>
            </a:r>
            <a:r>
              <a:rPr lang="it-IT" sz="2800" dirty="0" smtClean="0">
                <a:hlinkClick r:id="rId10" tooltip="Epicicli e deferenti"/>
              </a:rPr>
              <a:t>epicicli e deferenti</a:t>
            </a:r>
            <a:r>
              <a:rPr lang="it-IT" sz="2800" dirty="0" smtClean="0"/>
              <a:t>.</a:t>
            </a:r>
          </a:p>
          <a:p>
            <a:pPr>
              <a:buNone/>
            </a:pPr>
            <a:r>
              <a:rPr lang="it-IT" sz="2800" dirty="0" smtClean="0"/>
              <a:t> Fu attivo tra la fine del </a:t>
            </a:r>
            <a:r>
              <a:rPr lang="it-IT" sz="2800" dirty="0" err="1" smtClean="0">
                <a:hlinkClick r:id="rId11" tooltip="III secolo a.C."/>
              </a:rPr>
              <a:t>III</a:t>
            </a:r>
            <a:r>
              <a:rPr lang="it-IT" sz="2800" dirty="0" smtClean="0"/>
              <a:t> e l'inizio del </a:t>
            </a:r>
            <a:r>
              <a:rPr lang="it-IT" sz="2800" dirty="0" smtClean="0">
                <a:hlinkClick r:id="rId12" tooltip="II secolo a.C."/>
              </a:rPr>
              <a:t>II secolo a.C.</a:t>
            </a:r>
            <a:r>
              <a:rPr lang="it-IT" sz="2800" dirty="0" smtClean="0"/>
              <a:t>, ma  scarse sono le testimonianze sulla sua vita</a:t>
            </a:r>
          </a:p>
          <a:p>
            <a:r>
              <a:rPr lang="it-IT" sz="2800" dirty="0" smtClean="0"/>
              <a:t>Fu Apollonio, inoltre, che diede alla </a:t>
            </a:r>
            <a:r>
              <a:rPr lang="it-IT" sz="2800" dirty="0" smtClean="0">
                <a:hlinkClick r:id="rId13" tooltip="Ellisse"/>
              </a:rPr>
              <a:t>ellisse</a:t>
            </a:r>
            <a:r>
              <a:rPr lang="it-IT" sz="2800" dirty="0" smtClean="0"/>
              <a:t>, alla </a:t>
            </a:r>
            <a:r>
              <a:rPr lang="it-IT" sz="2800" dirty="0" smtClean="0">
                <a:hlinkClick r:id="rId14" tooltip="Parabola (geometria)"/>
              </a:rPr>
              <a:t>parabola</a:t>
            </a:r>
            <a:r>
              <a:rPr lang="it-IT" sz="2800" dirty="0" smtClean="0"/>
              <a:t> e alla </a:t>
            </a:r>
            <a:r>
              <a:rPr lang="it-IT" sz="2800" dirty="0" smtClean="0">
                <a:hlinkClick r:id="rId15" tooltip="Iperbole (geometria)"/>
              </a:rPr>
              <a:t>iperbole</a:t>
            </a:r>
            <a:r>
              <a:rPr lang="it-IT" sz="2800" dirty="0" smtClean="0"/>
              <a:t> i nomi con i quali da allora queste curve sono identificate.</a:t>
            </a:r>
          </a:p>
          <a:p>
            <a:endParaRPr lang="it-IT" dirty="0"/>
          </a:p>
        </p:txBody>
      </p:sp>
      <p:pic>
        <p:nvPicPr>
          <p:cNvPr id="7" name="Segnaposto contenuto 6" descr="https://upload.wikimedia.org/wikipedia/commons/thumb/b/b7/0205_Altes_Museum_Septimius_Severus_anagoria.JPG/100px-0205_Altes_Museum_Septimius_Severus_anagoria.JPG"/>
          <p:cNvPicPr>
            <a:picLocks noGrp="1"/>
          </p:cNvPicPr>
          <p:nvPr>
            <p:ph sz="half" idx="2"/>
          </p:nvPr>
        </p:nvPicPr>
        <p:blipFill>
          <a:blip r:embed="rId16"/>
          <a:srcRect/>
          <a:stretch>
            <a:fillRect/>
          </a:stretch>
        </p:blipFill>
        <p:spPr bwMode="auto">
          <a:xfrm>
            <a:off x="785786" y="2571744"/>
            <a:ext cx="3214710" cy="3000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Cogliendo le immagini geometriche..</a:t>
            </a:r>
            <a:endParaRPr lang="it-IT" dirty="0"/>
          </a:p>
        </p:txBody>
      </p:sp>
      <p:pic>
        <p:nvPicPr>
          <p:cNvPr id="2050" name="Picture 2" descr="C:\Users\Antonella\Desktop\conic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915816" y="2420888"/>
            <a:ext cx="2574618" cy="152929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940444"/>
          </a:xfrm>
        </p:spPr>
        <p:txBody>
          <a:bodyPr>
            <a:normAutofit/>
          </a:bodyPr>
          <a:lstStyle/>
          <a:p>
            <a:r>
              <a:rPr lang="it-IT" dirty="0" err="1" smtClean="0"/>
              <a:t>….sviluppando</a:t>
            </a:r>
            <a:r>
              <a:rPr lang="it-IT" dirty="0" smtClean="0"/>
              <a:t> la competenza matematica in chiave UE e le competenze di base in scienza e </a:t>
            </a:r>
            <a:r>
              <a:rPr lang="it-IT" dirty="0" err="1" smtClean="0"/>
              <a:t>tecnologia……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..grazie per questa possibilità che ci è stata </a:t>
            </a:r>
            <a:r>
              <a:rPr lang="it-IT" smtClean="0"/>
              <a:t>data…</a:t>
            </a:r>
            <a:endParaRPr lang="it-IT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</TotalTime>
  <Words>196</Words>
  <Application>Microsoft Office PowerPoint</Application>
  <PresentationFormat>Presentazione su schermo (4:3)</PresentationFormat>
  <Paragraphs>17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1" baseType="lpstr">
      <vt:lpstr>Tema di Office</vt:lpstr>
      <vt:lpstr>Progetto “ Lude et Labora “ </vt:lpstr>
      <vt:lpstr>Un modello matematico</vt:lpstr>
      <vt:lpstr>Costruiamo il modello….</vt:lpstr>
      <vt:lpstr>Presentazione standard di PowerPoint</vt:lpstr>
      <vt:lpstr>….al lavoro…per progettare</vt:lpstr>
      <vt:lpstr>…..per collaborare e partecipare</vt:lpstr>
      <vt:lpstr>Presentazione standard di PowerPoint</vt:lpstr>
      <vt:lpstr>Ci siamo poi avventurati nella ricerca storica….</vt:lpstr>
      <vt:lpstr>Cogliendo le immagini geometriche..</vt:lpstr>
      <vt:lpstr>….sviluppando la competenza matematica in chiave UE e le competenze di base in scienza e tecnologia…… ..grazie per questa possibilità che ci è stata data…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 modello matematico</dc:title>
  <dc:creator>Antonella</dc:creator>
  <cp:lastModifiedBy>Administrator</cp:lastModifiedBy>
  <cp:revision>14</cp:revision>
  <dcterms:created xsi:type="dcterms:W3CDTF">2019-03-12T22:58:08Z</dcterms:created>
  <dcterms:modified xsi:type="dcterms:W3CDTF">2019-03-13T10:35:28Z</dcterms:modified>
</cp:coreProperties>
</file>