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57" r:id="rId3"/>
    <p:sldId id="268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22D8-03D3-4FBA-A788-3F6ED95A146C}" type="datetimeFigureOut">
              <a:rPr lang="it-IT" smtClean="0"/>
              <a:pPr/>
              <a:t>12/03/2019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F6E7-E6C1-42A8-A400-A7431142615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22D8-03D3-4FBA-A788-3F6ED95A146C}" type="datetimeFigureOut">
              <a:rPr lang="it-IT" smtClean="0"/>
              <a:pPr/>
              <a:t>12/03/2019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F6E7-E6C1-42A8-A400-A7431142615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22D8-03D3-4FBA-A788-3F6ED95A146C}" type="datetimeFigureOut">
              <a:rPr lang="it-IT" smtClean="0"/>
              <a:pPr/>
              <a:t>12/03/2019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F6E7-E6C1-42A8-A400-A7431142615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22D8-03D3-4FBA-A788-3F6ED95A146C}" type="datetimeFigureOut">
              <a:rPr lang="it-IT" smtClean="0"/>
              <a:pPr/>
              <a:t>12/03/2019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F6E7-E6C1-42A8-A400-A7431142615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22D8-03D3-4FBA-A788-3F6ED95A146C}" type="datetimeFigureOut">
              <a:rPr lang="it-IT" smtClean="0"/>
              <a:pPr/>
              <a:t>12/03/2019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F6E7-E6C1-42A8-A400-A7431142615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22D8-03D3-4FBA-A788-3F6ED95A146C}" type="datetimeFigureOut">
              <a:rPr lang="it-IT" smtClean="0"/>
              <a:pPr/>
              <a:t>12/03/2019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F6E7-E6C1-42A8-A400-A7431142615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22D8-03D3-4FBA-A788-3F6ED95A146C}" type="datetimeFigureOut">
              <a:rPr lang="it-IT" smtClean="0"/>
              <a:pPr/>
              <a:t>12/03/2019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F6E7-E6C1-42A8-A400-A7431142615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22D8-03D3-4FBA-A788-3F6ED95A146C}" type="datetimeFigureOut">
              <a:rPr lang="it-IT" smtClean="0"/>
              <a:pPr/>
              <a:t>12/03/2019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F6E7-E6C1-42A8-A400-A7431142615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22D8-03D3-4FBA-A788-3F6ED95A146C}" type="datetimeFigureOut">
              <a:rPr lang="it-IT" smtClean="0"/>
              <a:pPr/>
              <a:t>12/03/2019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F6E7-E6C1-42A8-A400-A7431142615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22D8-03D3-4FBA-A788-3F6ED95A146C}" type="datetimeFigureOut">
              <a:rPr lang="it-IT" smtClean="0"/>
              <a:pPr/>
              <a:t>12/03/2019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F6E7-E6C1-42A8-A400-A7431142615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822D8-03D3-4FBA-A788-3F6ED95A146C}" type="datetimeFigureOut">
              <a:rPr lang="it-IT" smtClean="0"/>
              <a:pPr/>
              <a:t>12/03/2019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F6E7-E6C1-42A8-A400-A7431142615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9822D8-03D3-4FBA-A788-3F6ED95A146C}" type="datetimeFigureOut">
              <a:rPr lang="it-IT" smtClean="0"/>
              <a:pPr/>
              <a:t>12/03/2019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6F6E7-E6C1-42A8-A400-A74311426150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714620"/>
            <a:ext cx="7772400" cy="88583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Progetto “ </a:t>
            </a:r>
            <a:r>
              <a:rPr lang="it-IT" dirty="0" err="1" smtClean="0"/>
              <a:t>Lude</a:t>
            </a:r>
            <a:r>
              <a:rPr lang="it-IT" dirty="0" smtClean="0"/>
              <a:t> et </a:t>
            </a:r>
            <a:r>
              <a:rPr lang="it-IT" dirty="0" err="1" smtClean="0"/>
              <a:t>Labora</a:t>
            </a:r>
            <a:r>
              <a:rPr lang="it-IT" dirty="0" smtClean="0"/>
              <a:t> “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4714884"/>
            <a:ext cx="6400800" cy="1357322"/>
          </a:xfrm>
        </p:spPr>
        <p:txBody>
          <a:bodyPr/>
          <a:lstStyle/>
          <a:p>
            <a:r>
              <a:rPr lang="it-IT" dirty="0" smtClean="0"/>
              <a:t>Modulo G.A.M.E.S.</a:t>
            </a:r>
          </a:p>
          <a:p>
            <a:r>
              <a:rPr lang="it-IT" dirty="0" smtClean="0"/>
              <a:t>Anno scolastico 2018 - 2109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88148"/>
            <a:ext cx="2808312" cy="2106234"/>
          </a:xfrm>
          <a:prstGeom prst="rect">
            <a:avLst/>
          </a:prstGeom>
        </p:spPr>
      </p:pic>
      <p:pic>
        <p:nvPicPr>
          <p:cNvPr id="5" name="Immagine 4" descr="K:\banner_pon.jpg"/>
          <p:cNvPicPr/>
          <p:nvPr/>
        </p:nvPicPr>
        <p:blipFill>
          <a:blip r:embed="rId3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000100" y="3429000"/>
            <a:ext cx="7429552" cy="12144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00834519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428868"/>
            <a:ext cx="7772400" cy="3857652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b="1" dirty="0" err="1" smtClean="0">
                <a:solidFill>
                  <a:srgbClr val="FF0000"/>
                </a:solidFill>
                <a:latin typeface="Algerian" pitchFamily="82" charset="0"/>
              </a:rPr>
              <a:t>G.</a:t>
            </a:r>
            <a:r>
              <a:rPr lang="it-IT" dirty="0" err="1" smtClean="0"/>
              <a:t>iocare</a:t>
            </a:r>
            <a:r>
              <a:rPr lang="it-IT" dirty="0" smtClean="0"/>
              <a:t> </a:t>
            </a:r>
            <a:br>
              <a:rPr lang="it-IT" dirty="0" smtClean="0"/>
            </a:br>
            <a:r>
              <a:rPr lang="it-IT" b="1" dirty="0" err="1" smtClean="0">
                <a:solidFill>
                  <a:srgbClr val="FF0000"/>
                </a:solidFill>
                <a:latin typeface="Algerian" pitchFamily="82" charset="0"/>
              </a:rPr>
              <a:t>A.</a:t>
            </a:r>
            <a:r>
              <a:rPr lang="it-IT" dirty="0" err="1" smtClean="0"/>
              <a:t>pplicando</a:t>
            </a:r>
            <a:r>
              <a:rPr lang="it-IT" dirty="0" smtClean="0"/>
              <a:t> la</a:t>
            </a:r>
            <a:br>
              <a:rPr lang="it-IT" dirty="0" smtClean="0"/>
            </a:br>
            <a:r>
              <a:rPr lang="it-IT" b="1" dirty="0" err="1" smtClean="0">
                <a:solidFill>
                  <a:srgbClr val="FF0000"/>
                </a:solidFill>
                <a:latin typeface="Algerian" pitchFamily="82" charset="0"/>
              </a:rPr>
              <a:t>M.</a:t>
            </a:r>
            <a:r>
              <a:rPr lang="it-IT" dirty="0" err="1" smtClean="0"/>
              <a:t>atematica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b="1" dirty="0" smtClean="0">
                <a:solidFill>
                  <a:srgbClr val="FF0000"/>
                </a:solidFill>
                <a:latin typeface="Algerian" pitchFamily="82" charset="0"/>
              </a:rPr>
              <a:t>E.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b="1" dirty="0" err="1" smtClean="0">
                <a:solidFill>
                  <a:srgbClr val="FF0000"/>
                </a:solidFill>
                <a:latin typeface="Algerian" pitchFamily="82" charset="0"/>
              </a:rPr>
              <a:t>S.</a:t>
            </a:r>
            <a:r>
              <a:rPr lang="it-IT" dirty="0" err="1" smtClean="0"/>
              <a:t>tupirsi</a:t>
            </a:r>
            <a:endParaRPr lang="it-IT" dirty="0"/>
          </a:p>
        </p:txBody>
      </p:sp>
      <p:pic>
        <p:nvPicPr>
          <p:cNvPr id="4" name="Immagine 3" descr="K:\banner_pon.jpg"/>
          <p:cNvPicPr/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24" y="1214422"/>
            <a:ext cx="7429552" cy="12144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0" y="4857760"/>
            <a:ext cx="9144000" cy="2000240"/>
          </a:xfr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it-IT" dirty="0" smtClean="0">
                <a:solidFill>
                  <a:srgbClr val="002060"/>
                </a:solidFill>
                <a:latin typeface="Algerian" pitchFamily="82" charset="0"/>
              </a:rPr>
              <a:t>Le frasi celebri della </a:t>
            </a:r>
            <a:r>
              <a:rPr lang="it-IT" dirty="0" err="1" smtClean="0">
                <a:solidFill>
                  <a:srgbClr val="002060"/>
                </a:solidFill>
                <a:latin typeface="Algerian" pitchFamily="82" charset="0"/>
              </a:rPr>
              <a:t>matematica…</a:t>
            </a:r>
            <a:r>
              <a:rPr lang="it-IT" dirty="0" smtClean="0">
                <a:solidFill>
                  <a:srgbClr val="002060"/>
                </a:solidFill>
                <a:latin typeface="Algerian" pitchFamily="82" charset="0"/>
              </a:rPr>
              <a:t>..</a:t>
            </a:r>
            <a:endParaRPr lang="it-IT" dirty="0">
              <a:solidFill>
                <a:srgbClr val="002060"/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28596" y="1285860"/>
            <a:ext cx="3365503" cy="3357586"/>
          </a:xfrm>
        </p:spPr>
        <p:txBody>
          <a:bodyPr>
            <a:noAutofit/>
          </a:bodyPr>
          <a:lstStyle/>
          <a:p>
            <a:r>
              <a:rPr lang="it-IT" sz="3600" dirty="0" smtClean="0"/>
              <a:t>“ Non tutto ciò che conta può essere </a:t>
            </a:r>
            <a:r>
              <a:rPr lang="it-IT" sz="3600" dirty="0" err="1" smtClean="0"/>
              <a:t>contato…</a:t>
            </a:r>
            <a:r>
              <a:rPr lang="it-IT" sz="3600" dirty="0" smtClean="0"/>
              <a:t> non tutto ciò che può essere contato </a:t>
            </a:r>
            <a:r>
              <a:rPr lang="it-IT" sz="3600" dirty="0" err="1" smtClean="0"/>
              <a:t>…conta</a:t>
            </a:r>
            <a:r>
              <a:rPr lang="it-IT" sz="3600" dirty="0" smtClean="0"/>
              <a:t> “</a:t>
            </a:r>
            <a:endParaRPr lang="it-IT" sz="3600" dirty="0"/>
          </a:p>
        </p:txBody>
      </p:sp>
      <p:pic>
        <p:nvPicPr>
          <p:cNvPr id="3074" name="Picture 2" descr="C:\Users\Antonella\Desktop\fbb53c076415de19495c740565ab451d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12406" y="273050"/>
            <a:ext cx="4437037" cy="58531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ntonella\Desktop\morale-ka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357166"/>
            <a:ext cx="7358074" cy="61624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7106"/>
          </a:xfrm>
        </p:spPr>
        <p:txBody>
          <a:bodyPr>
            <a:normAutofit/>
          </a:bodyPr>
          <a:lstStyle/>
          <a:p>
            <a:r>
              <a:rPr lang="it-IT" sz="2800" dirty="0" smtClean="0"/>
              <a:t>“ La matematica non conosce razze o confini </a:t>
            </a:r>
            <a:r>
              <a:rPr lang="it-IT" sz="2800" dirty="0" err="1" smtClean="0"/>
              <a:t>geografici…per</a:t>
            </a:r>
            <a:r>
              <a:rPr lang="it-IT" sz="2800" dirty="0" smtClean="0"/>
              <a:t> la matematica il  mondo culturale è una singola </a:t>
            </a:r>
            <a:r>
              <a:rPr lang="it-IT" sz="2800" dirty="0" err="1" smtClean="0"/>
              <a:t>nazione…</a:t>
            </a:r>
            <a:r>
              <a:rPr lang="it-IT" sz="2800" dirty="0" smtClean="0"/>
              <a:t>. “</a:t>
            </a:r>
            <a:br>
              <a:rPr lang="it-IT" sz="2800" dirty="0" smtClean="0"/>
            </a:br>
            <a:r>
              <a:rPr lang="it-IT" sz="2800" dirty="0" smtClean="0"/>
              <a:t>                                                                          HILBERT</a:t>
            </a:r>
            <a:endParaRPr lang="it-IT" sz="2800" dirty="0"/>
          </a:p>
        </p:txBody>
      </p:sp>
      <p:pic>
        <p:nvPicPr>
          <p:cNvPr id="1026" name="Picture 2" descr="C:\Users\Antonella\Desktop\razza-umana-672x37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786058"/>
            <a:ext cx="6555682" cy="36290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ntonella\Desktop\Albert-Einstein-500x38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543905"/>
            <a:ext cx="7715304" cy="58790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“ Ogni minuto che passi arrabbiato perdi sessanta secondi di FELICITA’ “</a:t>
            </a:r>
            <a:br>
              <a:rPr lang="it-IT" dirty="0" smtClean="0"/>
            </a:br>
            <a:r>
              <a:rPr lang="it-IT" dirty="0" smtClean="0"/>
              <a:t>                                       Albert Einstein</a:t>
            </a:r>
            <a:endParaRPr lang="it-IT" dirty="0"/>
          </a:p>
        </p:txBody>
      </p:sp>
      <p:pic>
        <p:nvPicPr>
          <p:cNvPr id="4" name="Segnaposto contenuto 3" descr="D:\da stampare foto\DSCN4263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2357430"/>
            <a:ext cx="6034618" cy="3768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1500198"/>
          </a:xfrm>
        </p:spPr>
        <p:txBody>
          <a:bodyPr>
            <a:normAutofit fontScale="90000"/>
          </a:bodyPr>
          <a:lstStyle/>
          <a:p>
            <a:r>
              <a:rPr lang="it-IT" sz="3600" dirty="0" smtClean="0"/>
              <a:t>“ L’Universo non potrà essere letto se non avremo imparato il linguaggio con cui è </a:t>
            </a:r>
            <a:r>
              <a:rPr lang="it-IT" sz="3600" dirty="0" err="1" smtClean="0"/>
              <a:t>scritto…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3500438"/>
            <a:ext cx="4038600" cy="2625725"/>
          </a:xfrm>
        </p:spPr>
        <p:txBody>
          <a:bodyPr>
            <a:normAutofit/>
          </a:bodyPr>
          <a:lstStyle/>
          <a:p>
            <a:r>
              <a:rPr lang="it-IT" dirty="0" smtClean="0"/>
              <a:t>L’Universo non potrà essere letto se non avremo </a:t>
            </a:r>
            <a:r>
              <a:rPr lang="it-IT" dirty="0" err="1" smtClean="0"/>
              <a:t>mpararto</a:t>
            </a:r>
            <a:r>
              <a:rPr lang="it-IT" dirty="0" smtClean="0"/>
              <a:t> il linguaggio con cui è </a:t>
            </a:r>
            <a:r>
              <a:rPr lang="it-IT" dirty="0" err="1" smtClean="0"/>
              <a:t>scritto…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3438" y="1928802"/>
            <a:ext cx="4038600" cy="400052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it-IT" sz="3200" dirty="0" smtClean="0"/>
              <a:t> </a:t>
            </a:r>
            <a:r>
              <a:rPr lang="it-IT" dirty="0" smtClean="0"/>
              <a:t>E’ scritto in linguaggio matematico e le lettere sono </a:t>
            </a:r>
            <a:r>
              <a:rPr lang="it-IT" dirty="0" err="1" smtClean="0"/>
              <a:t>triangoli….cerchi</a:t>
            </a:r>
            <a:r>
              <a:rPr lang="it-IT" dirty="0" smtClean="0"/>
              <a:t> … figure senza le quali è impossibile leggere una singola</a:t>
            </a:r>
          </a:p>
          <a:p>
            <a:pPr>
              <a:buNone/>
            </a:pPr>
            <a:r>
              <a:rPr lang="it-IT" dirty="0" smtClean="0"/>
              <a:t>     </a:t>
            </a:r>
            <a:r>
              <a:rPr lang="it-IT" dirty="0" err="1" smtClean="0"/>
              <a:t>parola…</a:t>
            </a:r>
            <a:r>
              <a:rPr lang="it-IT" dirty="0" smtClean="0"/>
              <a:t>..”</a:t>
            </a:r>
          </a:p>
          <a:p>
            <a:pPr>
              <a:buNone/>
            </a:pPr>
            <a:r>
              <a:rPr lang="it-IT" dirty="0" smtClean="0"/>
              <a:t>                      Galileo Galilei</a:t>
            </a:r>
            <a:endParaRPr lang="it-IT" dirty="0"/>
          </a:p>
        </p:txBody>
      </p:sp>
      <p:pic>
        <p:nvPicPr>
          <p:cNvPr id="6" name="Picture 2" descr="C:\Users\Antonella\Desktop\galile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285992"/>
            <a:ext cx="3286148" cy="38576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40444"/>
          </a:xfrm>
        </p:spPr>
        <p:txBody>
          <a:bodyPr>
            <a:normAutofit fontScale="90000"/>
          </a:bodyPr>
          <a:lstStyle/>
          <a:p>
            <a:r>
              <a:rPr lang="it-IT" sz="3600" dirty="0" smtClean="0"/>
              <a:t>“ 46 centimetri tra la mente e il </a:t>
            </a:r>
            <a:r>
              <a:rPr lang="it-IT" sz="3600" dirty="0" err="1" smtClean="0"/>
              <a:t>cuore…</a:t>
            </a:r>
            <a:r>
              <a:rPr lang="it-IT" sz="3600" dirty="0" smtClean="0"/>
              <a:t> 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sz="3600" dirty="0" smtClean="0"/>
              <a:t>il più breve dei </a:t>
            </a:r>
            <a:r>
              <a:rPr lang="it-IT" sz="3600" dirty="0" err="1" smtClean="0"/>
              <a:t>viaggi…</a:t>
            </a:r>
            <a:r>
              <a:rPr lang="it-IT" sz="3600" dirty="0" smtClean="0"/>
              <a:t>.</a:t>
            </a:r>
            <a:br>
              <a:rPr lang="it-IT" sz="3600" dirty="0" smtClean="0"/>
            </a:br>
            <a:r>
              <a:rPr lang="it-IT" sz="3600" dirty="0" smtClean="0"/>
              <a:t>Quello che a compierlo ci vuole il coraggio degli eroi “</a:t>
            </a:r>
            <a:endParaRPr lang="it-IT" sz="3600" dirty="0"/>
          </a:p>
        </p:txBody>
      </p:sp>
      <p:pic>
        <p:nvPicPr>
          <p:cNvPr id="2052" name="Picture 4" descr="C:\Users\Antonella\AppData\Local\Microsoft\Windows\Temporary Internet Files\Content.IE5\6YQ22GUR\cuore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2143116"/>
            <a:ext cx="3103729" cy="1857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57224" y="4143380"/>
            <a:ext cx="7969270" cy="2066899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“</a:t>
            </a:r>
            <a:r>
              <a:rPr lang="it-IT" sz="4600" dirty="0" smtClean="0"/>
              <a:t>Non preoccuparti delle tue difficoltà  in </a:t>
            </a:r>
            <a:r>
              <a:rPr lang="it-IT" sz="4600" dirty="0" err="1" smtClean="0"/>
              <a:t>matematica…</a:t>
            </a:r>
            <a:r>
              <a:rPr lang="it-IT" sz="4600" dirty="0" smtClean="0"/>
              <a:t> </a:t>
            </a:r>
          </a:p>
          <a:p>
            <a:pPr>
              <a:buNone/>
            </a:pPr>
            <a:r>
              <a:rPr lang="it-IT" sz="4600" dirty="0" smtClean="0"/>
              <a:t>ti assicuro che le mie sono ancora più </a:t>
            </a:r>
            <a:r>
              <a:rPr lang="it-IT" sz="4600" dirty="0" err="1" smtClean="0"/>
              <a:t>grandi…</a:t>
            </a:r>
            <a:r>
              <a:rPr lang="it-IT" sz="4600" dirty="0" smtClean="0"/>
              <a:t>.”</a:t>
            </a:r>
          </a:p>
          <a:p>
            <a:pPr>
              <a:buNone/>
            </a:pPr>
            <a:r>
              <a:rPr lang="it-IT" sz="4600" dirty="0" smtClean="0"/>
              <a:t>                                                            Albert Einstein</a:t>
            </a:r>
            <a:endParaRPr lang="it-IT" sz="4600" dirty="0"/>
          </a:p>
        </p:txBody>
      </p:sp>
      <p:pic>
        <p:nvPicPr>
          <p:cNvPr id="5122" name="Picture 2" descr="C:\Users\Antonella\Desktop\einstein_lavagn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500042"/>
            <a:ext cx="5826224" cy="2421524"/>
          </a:xfrm>
          <a:prstGeom prst="rect">
            <a:avLst/>
          </a:prstGeom>
          <a:noFill/>
        </p:spPr>
      </p:pic>
      <p:pic>
        <p:nvPicPr>
          <p:cNvPr id="6" name="Picture 2" descr="C:\Users\Antonella\Desktop\einstein_lavagn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500041"/>
            <a:ext cx="7429552" cy="3429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6072230"/>
          </a:xfrm>
        </p:spPr>
        <p:txBody>
          <a:bodyPr>
            <a:normAutofit/>
          </a:bodyPr>
          <a:lstStyle/>
          <a:p>
            <a:pPr algn="l"/>
            <a:r>
              <a:rPr lang="it-IT" sz="2400" dirty="0" smtClean="0"/>
              <a:t>“ Riflettiamo su cosa sia la matematica.</a:t>
            </a:r>
            <a:br>
              <a:rPr lang="it-IT" sz="2400" dirty="0" smtClean="0"/>
            </a:br>
            <a:r>
              <a:rPr lang="it-IT" sz="2400" dirty="0" smtClean="0"/>
              <a:t> Di per sé è un sistema astratto,un’invenzione dello spirito umano, che come tale nella sua purezza non esiste.</a:t>
            </a:r>
            <a:br>
              <a:rPr lang="it-IT" sz="2400" dirty="0" smtClean="0"/>
            </a:br>
            <a:r>
              <a:rPr lang="it-IT" sz="2400" dirty="0" smtClean="0"/>
              <a:t>La cosa sorprendente è che questa invenzione nella nostra mente umana è veramente la chiave per comprendere la natura, che la natura è realmente strutturata in modo matematico e che la nostra matematica,</a:t>
            </a:r>
            <a:br>
              <a:rPr lang="it-IT" sz="2400" dirty="0" smtClean="0"/>
            </a:br>
            <a:r>
              <a:rPr lang="it-IT" sz="2400" dirty="0" smtClean="0"/>
              <a:t> inventata dal nostro</a:t>
            </a:r>
            <a:br>
              <a:rPr lang="it-IT" sz="2400" dirty="0" smtClean="0"/>
            </a:br>
            <a:r>
              <a:rPr lang="it-IT" sz="2400" dirty="0" smtClean="0"/>
              <a:t> spirito è realmente lo strumento</a:t>
            </a:r>
            <a:br>
              <a:rPr lang="it-IT" sz="2400" dirty="0" smtClean="0"/>
            </a:br>
            <a:r>
              <a:rPr lang="it-IT" sz="2400" dirty="0" smtClean="0"/>
              <a:t> per poter lavorare con la natura, </a:t>
            </a:r>
            <a:br>
              <a:rPr lang="it-IT" sz="2400" dirty="0" smtClean="0"/>
            </a:br>
            <a:r>
              <a:rPr lang="it-IT" sz="2400" dirty="0" smtClean="0"/>
              <a:t>per metterla al  nostro </a:t>
            </a:r>
            <a:br>
              <a:rPr lang="it-IT" sz="2400" dirty="0" smtClean="0"/>
            </a:br>
            <a:r>
              <a:rPr lang="it-IT" sz="2400" dirty="0" smtClean="0"/>
              <a:t>servizio attraverso la tecnica “</a:t>
            </a:r>
            <a:br>
              <a:rPr lang="it-IT" sz="2400" dirty="0" smtClean="0"/>
            </a:br>
            <a:r>
              <a:rPr lang="it-IT" sz="2400" dirty="0" smtClean="0"/>
              <a:t/>
            </a:r>
            <a:br>
              <a:rPr lang="it-IT" sz="2400" dirty="0" smtClean="0"/>
            </a:br>
            <a:r>
              <a:rPr lang="it-IT" sz="2400" dirty="0" smtClean="0"/>
              <a:t>dal Discorso ai giovani di</a:t>
            </a:r>
            <a:br>
              <a:rPr lang="it-IT" sz="2400" dirty="0" smtClean="0"/>
            </a:br>
            <a:r>
              <a:rPr lang="it-IT" sz="2400" dirty="0" smtClean="0"/>
              <a:t>Papa Benedetto </a:t>
            </a:r>
            <a:r>
              <a:rPr lang="it-IT" sz="2400" dirty="0" err="1" smtClean="0"/>
              <a:t>XVI</a:t>
            </a:r>
            <a:r>
              <a:rPr lang="it-IT" sz="2400" dirty="0" smtClean="0"/>
              <a:t/>
            </a:r>
            <a:br>
              <a:rPr lang="it-IT" sz="2400" dirty="0" smtClean="0"/>
            </a:br>
            <a:endParaRPr lang="it-IT" sz="2400" dirty="0"/>
          </a:p>
        </p:txBody>
      </p:sp>
      <p:pic>
        <p:nvPicPr>
          <p:cNvPr id="7171" name="Picture 3" descr="C:\Users\Antonella\Desktop\benedetto-xv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3071810"/>
            <a:ext cx="3357586" cy="32692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ntonella\Desktop\numeri-mondo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7398" y="571480"/>
            <a:ext cx="8266568" cy="58521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x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26130"/>
          </a:xfrm>
        </p:spPr>
        <p:txBody>
          <a:bodyPr>
            <a:normAutofit/>
          </a:bodyPr>
          <a:lstStyle/>
          <a:p>
            <a:r>
              <a:rPr lang="it-IT" dirty="0" smtClean="0"/>
              <a:t>“ Nessun matematico può essere completo se non ha anche qualcosa del poeta “</a:t>
            </a:r>
            <a:br>
              <a:rPr lang="it-IT" dirty="0" smtClean="0"/>
            </a:br>
            <a:r>
              <a:rPr lang="it-IT" dirty="0" smtClean="0"/>
              <a:t>Karl </a:t>
            </a:r>
            <a:r>
              <a:rPr lang="it-IT" dirty="0" err="1" smtClean="0"/>
              <a:t>Weierstrass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500694" y="274638"/>
            <a:ext cx="3186106" cy="3297238"/>
          </a:xfrm>
        </p:spPr>
        <p:txBody>
          <a:bodyPr>
            <a:normAutofit/>
          </a:bodyPr>
          <a:lstStyle/>
          <a:p>
            <a:r>
              <a:rPr lang="it-IT" sz="5400" b="1" dirty="0" smtClean="0">
                <a:solidFill>
                  <a:srgbClr val="FF0000"/>
                </a:solidFill>
              </a:rPr>
              <a:t>e noi??????</a:t>
            </a:r>
            <a:r>
              <a:rPr lang="it-IT" sz="5400" dirty="0" smtClean="0"/>
              <a:t>…</a:t>
            </a:r>
            <a:endParaRPr lang="it-IT" sz="5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3286124"/>
          </a:xfrm>
        </p:spPr>
        <p:txBody>
          <a:bodyPr>
            <a:normAutofit fontScale="90000"/>
          </a:bodyPr>
          <a:lstStyle/>
          <a:p>
            <a:r>
              <a:rPr lang="it-IT" sz="5400" b="1" dirty="0" err="1" smtClean="0">
                <a:solidFill>
                  <a:srgbClr val="FF0000"/>
                </a:solidFill>
              </a:rPr>
              <a:t>….pensiamo</a:t>
            </a:r>
            <a:r>
              <a:rPr lang="it-IT" sz="5400" b="1" dirty="0" smtClean="0">
                <a:solidFill>
                  <a:srgbClr val="FF0000"/>
                </a:solidFill>
              </a:rPr>
              <a:t>   </a:t>
            </a:r>
            <a:r>
              <a:rPr lang="it-IT" sz="5400" b="1" dirty="0" err="1" smtClean="0">
                <a:solidFill>
                  <a:srgbClr val="FF0000"/>
                </a:solidFill>
              </a:rPr>
              <a:t>…siamo</a:t>
            </a:r>
            <a:r>
              <a:rPr lang="it-IT" sz="5400" b="1" dirty="0" smtClean="0">
                <a:solidFill>
                  <a:srgbClr val="FF0000"/>
                </a:solidFill>
              </a:rPr>
              <a:t> originali....perché la cultura ci renderà liberi!!!!!</a:t>
            </a:r>
            <a:br>
              <a:rPr lang="it-IT" sz="5400" b="1" dirty="0" smtClean="0">
                <a:solidFill>
                  <a:srgbClr val="FF0000"/>
                </a:solidFill>
              </a:rPr>
            </a:br>
            <a:endParaRPr lang="it-IT" sz="5400" b="1" dirty="0" smtClean="0">
              <a:solidFill>
                <a:srgbClr val="FF0000"/>
              </a:solidFill>
            </a:endParaRPr>
          </a:p>
        </p:txBody>
      </p:sp>
      <p:pic>
        <p:nvPicPr>
          <p:cNvPr id="8194" name="Picture 2" descr="D:\da stampare foto\DSCN41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286124"/>
            <a:ext cx="8286808" cy="3000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00034" y="4786322"/>
            <a:ext cx="8215370" cy="1500198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it-IT" sz="4000" dirty="0" err="1" smtClean="0"/>
              <a:t>…gli</a:t>
            </a:r>
            <a:r>
              <a:rPr lang="it-IT" sz="4000" dirty="0" smtClean="0"/>
              <a:t> alunni  e le insegnanti del progetto PON “LUDE ET LABORA “ Modulo </a:t>
            </a:r>
            <a:r>
              <a:rPr lang="it-IT" sz="4000" dirty="0" err="1" smtClean="0"/>
              <a:t>G.A.M.E.S.</a:t>
            </a:r>
            <a:endParaRPr lang="it-IT" sz="4000" dirty="0"/>
          </a:p>
        </p:txBody>
      </p:sp>
      <p:pic>
        <p:nvPicPr>
          <p:cNvPr id="9218" name="Picture 2" descr="D:\da stampare foto\DSCN4160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223</Words>
  <Application>Microsoft Office PowerPoint</Application>
  <PresentationFormat>Presentazione su schermo (4:3)</PresentationFormat>
  <Paragraphs>23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18" baseType="lpstr">
      <vt:lpstr>Tema di Office</vt:lpstr>
      <vt:lpstr>Progetto “ Lude et Labora “ </vt:lpstr>
      <vt:lpstr> G.iocare  A.pplicando la M.atematica E. S.tupirsi</vt:lpstr>
      <vt:lpstr>Le frasi celebri della matematica…..</vt:lpstr>
      <vt:lpstr>Diapositiva 4</vt:lpstr>
      <vt:lpstr>Diapositiva 5</vt:lpstr>
      <vt:lpstr>“ La matematica non conosce razze o confini geografici…per la matematica il  mondo culturale è una singola nazione…. “                                                                           HILBERT</vt:lpstr>
      <vt:lpstr>Diapositiva 7</vt:lpstr>
      <vt:lpstr>“ Ogni minuto che passi arrabbiato perdi sessanta secondi di FELICITA’ “                                        Albert Einstein</vt:lpstr>
      <vt:lpstr>“ L’Universo non potrà essere letto se non avremo imparato il linguaggio con cui è scritto… </vt:lpstr>
      <vt:lpstr>“ 46 centimetri tra la mente e il cuore…        il più breve dei viaggi…. Quello che a compierlo ci vuole il coraggio degli eroi “</vt:lpstr>
      <vt:lpstr>Diapositiva 11</vt:lpstr>
      <vt:lpstr>“ Riflettiamo su cosa sia la matematica.  Di per sé è un sistema astratto,un’invenzione dello spirito umano, che come tale nella sua purezza non esiste. La cosa sorprendente è che questa invenzione nella nostra mente umana è veramente la chiave per comprendere la natura, che la natura è realmente strutturata in modo matematico e che la nostra matematica,  inventata dal nostro  spirito è realmente lo strumento  per poter lavorare con la natura,  per metterla al  nostro  servizio attraverso la tecnica “  dal Discorso ai giovani di Papa Benedetto XVI </vt:lpstr>
      <vt:lpstr>Diapositiva 13</vt:lpstr>
      <vt:lpstr>“ Nessun matematico può essere completo se non ha anche qualcosa del poeta “ Karl Weierstrass</vt:lpstr>
      <vt:lpstr>e noi??????…</vt:lpstr>
      <vt:lpstr>….pensiamo   …siamo originali....perché la cultura ci renderà liberi!!!!! </vt:lpstr>
      <vt:lpstr>Diapositiva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Antonella</dc:creator>
  <cp:lastModifiedBy>Antonella</cp:lastModifiedBy>
  <cp:revision>22</cp:revision>
  <dcterms:created xsi:type="dcterms:W3CDTF">2019-03-12T12:24:04Z</dcterms:created>
  <dcterms:modified xsi:type="dcterms:W3CDTF">2019-03-12T23:00:28Z</dcterms:modified>
</cp:coreProperties>
</file>